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4"/>
  </p:notesMasterIdLst>
  <p:sldIdLst>
    <p:sldId id="1084" r:id="rId2"/>
    <p:sldId id="1163" r:id="rId3"/>
    <p:sldId id="456" r:id="rId4"/>
    <p:sldId id="1157" r:id="rId5"/>
    <p:sldId id="772" r:id="rId6"/>
    <p:sldId id="791" r:id="rId7"/>
    <p:sldId id="979" r:id="rId8"/>
    <p:sldId id="978" r:id="rId9"/>
    <p:sldId id="620" r:id="rId10"/>
    <p:sldId id="462" r:id="rId11"/>
    <p:sldId id="799" r:id="rId12"/>
    <p:sldId id="615" r:id="rId13"/>
    <p:sldId id="469" r:id="rId14"/>
    <p:sldId id="984" r:id="rId15"/>
    <p:sldId id="987" r:id="rId16"/>
    <p:sldId id="623" r:id="rId17"/>
    <p:sldId id="988" r:id="rId18"/>
    <p:sldId id="482" r:id="rId19"/>
    <p:sldId id="983" r:id="rId20"/>
    <p:sldId id="603" r:id="rId21"/>
    <p:sldId id="816" r:id="rId22"/>
    <p:sldId id="819" r:id="rId23"/>
    <p:sldId id="982" r:id="rId24"/>
    <p:sldId id="826" r:id="rId25"/>
    <p:sldId id="868" r:id="rId26"/>
    <p:sldId id="828" r:id="rId27"/>
    <p:sldId id="1158" r:id="rId28"/>
    <p:sldId id="981" r:id="rId29"/>
    <p:sldId id="837" r:id="rId30"/>
    <p:sldId id="1141" r:id="rId31"/>
    <p:sldId id="843" r:id="rId32"/>
    <p:sldId id="99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821" autoAdjust="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358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F73D3A-F3C6-4F1C-877F-72825F621B9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3C61F9-5F56-4C2F-A13F-360B335C5E44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A3642812-DA0D-40ED-AEC9-4A87443BC6E9}" type="parTrans" cxnId="{91969CA6-8FBD-4A2F-8B90-9813D658E638}">
      <dgm:prSet/>
      <dgm:spPr/>
      <dgm:t>
        <a:bodyPr/>
        <a:lstStyle/>
        <a:p>
          <a:endParaRPr lang="en-US"/>
        </a:p>
      </dgm:t>
    </dgm:pt>
    <dgm:pt modelId="{0D0D4ADF-68AC-4049-8929-CEA6611DE7A2}" type="sibTrans" cxnId="{91969CA6-8FBD-4A2F-8B90-9813D658E638}">
      <dgm:prSet/>
      <dgm:spPr/>
      <dgm:t>
        <a:bodyPr/>
        <a:lstStyle/>
        <a:p>
          <a:endParaRPr lang="en-US"/>
        </a:p>
      </dgm:t>
    </dgm:pt>
    <dgm:pt modelId="{D9814B55-BA88-4EA5-8B06-228FD137B8B6}">
      <dgm:prSet phldrT="[Text]" custT="1"/>
      <dgm:spPr/>
      <dgm:t>
        <a:bodyPr/>
        <a:lstStyle/>
        <a:p>
          <a:r>
            <a:rPr lang="en-US" sz="2800" b="1" dirty="0" smtClean="0"/>
            <a:t>People</a:t>
          </a:r>
          <a:endParaRPr lang="en-US" sz="2800" b="1" dirty="0"/>
        </a:p>
      </dgm:t>
    </dgm:pt>
    <dgm:pt modelId="{7784F8F4-297B-4B51-91DA-69B3AC661B55}" type="parTrans" cxnId="{C2A8E5BF-89A1-492C-83B2-301C9878B804}">
      <dgm:prSet/>
      <dgm:spPr/>
      <dgm:t>
        <a:bodyPr/>
        <a:lstStyle/>
        <a:p>
          <a:endParaRPr lang="en-US"/>
        </a:p>
      </dgm:t>
    </dgm:pt>
    <dgm:pt modelId="{8A4917DA-74CD-4817-94D0-1B625204C3D1}" type="sibTrans" cxnId="{C2A8E5BF-89A1-492C-83B2-301C9878B804}">
      <dgm:prSet/>
      <dgm:spPr/>
      <dgm:t>
        <a:bodyPr/>
        <a:lstStyle/>
        <a:p>
          <a:endParaRPr lang="en-US"/>
        </a:p>
      </dgm:t>
    </dgm:pt>
    <dgm:pt modelId="{0ED31FD5-AC55-4C9D-93B4-DF1CFACB2653}">
      <dgm:prSet phldrT="[Text]" custT="1"/>
      <dgm:spPr/>
      <dgm:t>
        <a:bodyPr/>
        <a:lstStyle/>
        <a:p>
          <a:r>
            <a:rPr lang="en-US" sz="2800" b="1" dirty="0" err="1" smtClean="0"/>
            <a:t>Gov’t</a:t>
          </a:r>
          <a:endParaRPr lang="en-US" sz="2800" b="1" dirty="0"/>
        </a:p>
      </dgm:t>
    </dgm:pt>
    <dgm:pt modelId="{EB7EBA81-855E-4E31-8D0D-CB9962541731}" type="parTrans" cxnId="{0E581D23-23FB-45C1-8DB7-32BFB11C0035}">
      <dgm:prSet/>
      <dgm:spPr/>
      <dgm:t>
        <a:bodyPr/>
        <a:lstStyle/>
        <a:p>
          <a:endParaRPr lang="en-US"/>
        </a:p>
      </dgm:t>
    </dgm:pt>
    <dgm:pt modelId="{9F9CDD31-3BB2-4E7E-BF4A-18E1AFA455DC}" type="sibTrans" cxnId="{0E581D23-23FB-45C1-8DB7-32BFB11C0035}">
      <dgm:prSet/>
      <dgm:spPr/>
      <dgm:t>
        <a:bodyPr/>
        <a:lstStyle/>
        <a:p>
          <a:endParaRPr lang="en-US"/>
        </a:p>
      </dgm:t>
    </dgm:pt>
    <dgm:pt modelId="{2D15C1BD-4E0D-48F5-9EEE-7576E00F5581}">
      <dgm:prSet phldrT="[Text]" custT="1"/>
      <dgm:spPr/>
      <dgm:t>
        <a:bodyPr/>
        <a:lstStyle/>
        <a:p>
          <a:r>
            <a:rPr lang="en-US" sz="2800" b="1" dirty="0" smtClean="0"/>
            <a:t>Sovereignty</a:t>
          </a:r>
          <a:endParaRPr lang="en-US" sz="2800" b="1" dirty="0"/>
        </a:p>
      </dgm:t>
    </dgm:pt>
    <dgm:pt modelId="{D9F82F87-B243-481A-8AC4-DE683651B66F}" type="parTrans" cxnId="{0BF0195B-275F-4FE1-9459-F2F3EC5500B3}">
      <dgm:prSet/>
      <dgm:spPr/>
      <dgm:t>
        <a:bodyPr/>
        <a:lstStyle/>
        <a:p>
          <a:endParaRPr lang="en-US"/>
        </a:p>
      </dgm:t>
    </dgm:pt>
    <dgm:pt modelId="{3FDC0D9D-3237-4D09-A65A-E90C30014CFC}" type="sibTrans" cxnId="{0BF0195B-275F-4FE1-9459-F2F3EC5500B3}">
      <dgm:prSet/>
      <dgm:spPr/>
      <dgm:t>
        <a:bodyPr/>
        <a:lstStyle/>
        <a:p>
          <a:endParaRPr lang="en-US"/>
        </a:p>
      </dgm:t>
    </dgm:pt>
    <dgm:pt modelId="{9347C0B8-98B0-44CB-A7B6-9B2C5EA98D73}">
      <dgm:prSet phldrT="[Text]" custT="1"/>
      <dgm:spPr/>
      <dgm:t>
        <a:bodyPr/>
        <a:lstStyle/>
        <a:p>
          <a:r>
            <a:rPr lang="en-US" sz="2800" b="1" dirty="0" smtClean="0"/>
            <a:t>Territory</a:t>
          </a:r>
          <a:endParaRPr lang="en-US" sz="2800" b="1" dirty="0"/>
        </a:p>
      </dgm:t>
    </dgm:pt>
    <dgm:pt modelId="{CF499C53-A871-4F4D-A5A2-0572EC29A1B3}" type="parTrans" cxnId="{F2D22473-A1CB-408A-A03E-6459B2409DC6}">
      <dgm:prSet/>
      <dgm:spPr/>
      <dgm:t>
        <a:bodyPr/>
        <a:lstStyle/>
        <a:p>
          <a:endParaRPr lang="en-US"/>
        </a:p>
      </dgm:t>
    </dgm:pt>
    <dgm:pt modelId="{15213B1F-68D7-4D2D-8706-0B0C9DFD77A8}" type="sibTrans" cxnId="{F2D22473-A1CB-408A-A03E-6459B2409DC6}">
      <dgm:prSet/>
      <dgm:spPr/>
      <dgm:t>
        <a:bodyPr/>
        <a:lstStyle/>
        <a:p>
          <a:endParaRPr lang="en-US"/>
        </a:p>
      </dgm:t>
    </dgm:pt>
    <dgm:pt modelId="{ACF7E299-FA47-4FCC-86A4-E68AC7DE2B3B}" type="pres">
      <dgm:prSet presAssocID="{39F73D3A-F3C6-4F1C-877F-72825F621B9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28F952-73B2-4ABB-895A-374492F167A0}" type="pres">
      <dgm:prSet presAssocID="{39F73D3A-F3C6-4F1C-877F-72825F621B93}" presName="radial" presStyleCnt="0">
        <dgm:presLayoutVars>
          <dgm:animLvl val="ctr"/>
        </dgm:presLayoutVars>
      </dgm:prSet>
      <dgm:spPr/>
    </dgm:pt>
    <dgm:pt modelId="{44F63401-1265-45D7-979C-E30686761564}" type="pres">
      <dgm:prSet presAssocID="{953C61F9-5F56-4C2F-A13F-360B335C5E44}" presName="centerShape" presStyleLbl="vennNode1" presStyleIdx="0" presStyleCnt="5" custScaleY="75730" custLinFactNeighborX="204" custLinFactNeighborY="-8298"/>
      <dgm:spPr/>
      <dgm:t>
        <a:bodyPr/>
        <a:lstStyle/>
        <a:p>
          <a:endParaRPr lang="en-US"/>
        </a:p>
      </dgm:t>
    </dgm:pt>
    <dgm:pt modelId="{F14C95A1-4CD4-4F6D-BB9C-2FBB8C5CFA23}" type="pres">
      <dgm:prSet presAssocID="{D9814B55-BA88-4EA5-8B06-228FD137B8B6}" presName="node" presStyleLbl="vennNode1" presStyleIdx="1" presStyleCnt="5" custScaleX="155813" custScaleY="124400" custRadScaleRad="95992" custRadScaleInc="-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F1AA9-76FC-47DF-864C-9DF93E8F6549}" type="pres">
      <dgm:prSet presAssocID="{0ED31FD5-AC55-4C9D-93B4-DF1CFACB2653}" presName="node" presStyleLbl="vennNode1" presStyleIdx="2" presStyleCnt="5" custScaleX="159582" custScaleY="155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A5023-5B14-416F-BE97-6EB8BCCD834D}" type="pres">
      <dgm:prSet presAssocID="{2D15C1BD-4E0D-48F5-9EEE-7576E00F5581}" presName="node" presStyleLbl="vennNode1" presStyleIdx="3" presStyleCnt="5" custScaleX="200134" custScaleY="127083" custRadScaleRad="65323" custRadScaleInc="3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49E11-50AF-4D47-83BC-58DCAAA13EF6}" type="pres">
      <dgm:prSet presAssocID="{9347C0B8-98B0-44CB-A7B6-9B2C5EA98D73}" presName="node" presStyleLbl="vennNode1" presStyleIdx="4" presStyleCnt="5" custScaleX="158385" custScaleY="155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F0195B-275F-4FE1-9459-F2F3EC5500B3}" srcId="{953C61F9-5F56-4C2F-A13F-360B335C5E44}" destId="{2D15C1BD-4E0D-48F5-9EEE-7576E00F5581}" srcOrd="2" destOrd="0" parTransId="{D9F82F87-B243-481A-8AC4-DE683651B66F}" sibTransId="{3FDC0D9D-3237-4D09-A65A-E90C30014CFC}"/>
    <dgm:cxn modelId="{123A6CD2-20EB-444F-B1A5-B31E49C69834}" type="presOf" srcId="{953C61F9-5F56-4C2F-A13F-360B335C5E44}" destId="{44F63401-1265-45D7-979C-E30686761564}" srcOrd="0" destOrd="0" presId="urn:microsoft.com/office/officeart/2005/8/layout/radial3"/>
    <dgm:cxn modelId="{2AE07361-EC82-42E2-AB04-61C1FC50970B}" type="presOf" srcId="{39F73D3A-F3C6-4F1C-877F-72825F621B93}" destId="{ACF7E299-FA47-4FCC-86A4-E68AC7DE2B3B}" srcOrd="0" destOrd="0" presId="urn:microsoft.com/office/officeart/2005/8/layout/radial3"/>
    <dgm:cxn modelId="{0E581D23-23FB-45C1-8DB7-32BFB11C0035}" srcId="{953C61F9-5F56-4C2F-A13F-360B335C5E44}" destId="{0ED31FD5-AC55-4C9D-93B4-DF1CFACB2653}" srcOrd="1" destOrd="0" parTransId="{EB7EBA81-855E-4E31-8D0D-CB9962541731}" sibTransId="{9F9CDD31-3BB2-4E7E-BF4A-18E1AFA455DC}"/>
    <dgm:cxn modelId="{DFA12513-F925-4C6D-B3F0-1F9A67E88747}" type="presOf" srcId="{2D15C1BD-4E0D-48F5-9EEE-7576E00F5581}" destId="{939A5023-5B14-416F-BE97-6EB8BCCD834D}" srcOrd="0" destOrd="0" presId="urn:microsoft.com/office/officeart/2005/8/layout/radial3"/>
    <dgm:cxn modelId="{91969CA6-8FBD-4A2F-8B90-9813D658E638}" srcId="{39F73D3A-F3C6-4F1C-877F-72825F621B93}" destId="{953C61F9-5F56-4C2F-A13F-360B335C5E44}" srcOrd="0" destOrd="0" parTransId="{A3642812-DA0D-40ED-AEC9-4A87443BC6E9}" sibTransId="{0D0D4ADF-68AC-4049-8929-CEA6611DE7A2}"/>
    <dgm:cxn modelId="{E430C71B-38F5-4E6E-9027-1EC24F989719}" type="presOf" srcId="{0ED31FD5-AC55-4C9D-93B4-DF1CFACB2653}" destId="{A6DF1AA9-76FC-47DF-864C-9DF93E8F6549}" srcOrd="0" destOrd="0" presId="urn:microsoft.com/office/officeart/2005/8/layout/radial3"/>
    <dgm:cxn modelId="{C2A8E5BF-89A1-492C-83B2-301C9878B804}" srcId="{953C61F9-5F56-4C2F-A13F-360B335C5E44}" destId="{D9814B55-BA88-4EA5-8B06-228FD137B8B6}" srcOrd="0" destOrd="0" parTransId="{7784F8F4-297B-4B51-91DA-69B3AC661B55}" sibTransId="{8A4917DA-74CD-4817-94D0-1B625204C3D1}"/>
    <dgm:cxn modelId="{C10CEB6F-4989-4DDE-A2A6-18C38ED969D5}" type="presOf" srcId="{9347C0B8-98B0-44CB-A7B6-9B2C5EA98D73}" destId="{58149E11-50AF-4D47-83BC-58DCAAA13EF6}" srcOrd="0" destOrd="0" presId="urn:microsoft.com/office/officeart/2005/8/layout/radial3"/>
    <dgm:cxn modelId="{8A413E64-7D32-45FE-AE88-B73ECECA337D}" type="presOf" srcId="{D9814B55-BA88-4EA5-8B06-228FD137B8B6}" destId="{F14C95A1-4CD4-4F6D-BB9C-2FBB8C5CFA23}" srcOrd="0" destOrd="0" presId="urn:microsoft.com/office/officeart/2005/8/layout/radial3"/>
    <dgm:cxn modelId="{F2D22473-A1CB-408A-A03E-6459B2409DC6}" srcId="{953C61F9-5F56-4C2F-A13F-360B335C5E44}" destId="{9347C0B8-98B0-44CB-A7B6-9B2C5EA98D73}" srcOrd="3" destOrd="0" parTransId="{CF499C53-A871-4F4D-A5A2-0572EC29A1B3}" sibTransId="{15213B1F-68D7-4D2D-8706-0B0C9DFD77A8}"/>
    <dgm:cxn modelId="{52AF08E4-9EA9-4629-98FC-8AE8FFA37745}" type="presParOf" srcId="{ACF7E299-FA47-4FCC-86A4-E68AC7DE2B3B}" destId="{F228F952-73B2-4ABB-895A-374492F167A0}" srcOrd="0" destOrd="0" presId="urn:microsoft.com/office/officeart/2005/8/layout/radial3"/>
    <dgm:cxn modelId="{8EE727B1-2D30-4ECA-AAD0-7678632DAC66}" type="presParOf" srcId="{F228F952-73B2-4ABB-895A-374492F167A0}" destId="{44F63401-1265-45D7-979C-E30686761564}" srcOrd="0" destOrd="0" presId="urn:microsoft.com/office/officeart/2005/8/layout/radial3"/>
    <dgm:cxn modelId="{CA8EE862-78F1-48F5-9AC2-9A47B75012B0}" type="presParOf" srcId="{F228F952-73B2-4ABB-895A-374492F167A0}" destId="{F14C95A1-4CD4-4F6D-BB9C-2FBB8C5CFA23}" srcOrd="1" destOrd="0" presId="urn:microsoft.com/office/officeart/2005/8/layout/radial3"/>
    <dgm:cxn modelId="{80F24E84-D02C-432F-B952-B4F98ADFA340}" type="presParOf" srcId="{F228F952-73B2-4ABB-895A-374492F167A0}" destId="{A6DF1AA9-76FC-47DF-864C-9DF93E8F6549}" srcOrd="2" destOrd="0" presId="urn:microsoft.com/office/officeart/2005/8/layout/radial3"/>
    <dgm:cxn modelId="{5E5E3F6F-65C5-4A9B-A43D-4B4153B1B918}" type="presParOf" srcId="{F228F952-73B2-4ABB-895A-374492F167A0}" destId="{939A5023-5B14-416F-BE97-6EB8BCCD834D}" srcOrd="3" destOrd="0" presId="urn:microsoft.com/office/officeart/2005/8/layout/radial3"/>
    <dgm:cxn modelId="{A0768A31-E889-49EC-81BA-594D0D827389}" type="presParOf" srcId="{F228F952-73B2-4ABB-895A-374492F167A0}" destId="{58149E11-50AF-4D47-83BC-58DCAAA13EF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281705-9A06-4DBD-A021-009EBA0B93B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D9128D-B6C0-40C1-9014-D73C52AB3A0B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State</a:t>
          </a:r>
          <a:endParaRPr lang="en-US" sz="1800" b="1" dirty="0">
            <a:solidFill>
              <a:schemeClr val="tx1"/>
            </a:solidFill>
          </a:endParaRPr>
        </a:p>
      </dgm:t>
    </dgm:pt>
    <dgm:pt modelId="{D2DAE816-BE45-434F-8B0B-816EE717A86A}" type="parTrans" cxnId="{FC27C94F-DE3B-4E57-889F-AC08332821D0}">
      <dgm:prSet/>
      <dgm:spPr/>
      <dgm:t>
        <a:bodyPr/>
        <a:lstStyle/>
        <a:p>
          <a:endParaRPr lang="en-US"/>
        </a:p>
      </dgm:t>
    </dgm:pt>
    <dgm:pt modelId="{8D5C90AC-28CD-4FA0-8199-634E0799E30B}" type="sibTrans" cxnId="{FC27C94F-DE3B-4E57-889F-AC08332821D0}">
      <dgm:prSet/>
      <dgm:spPr/>
      <dgm:t>
        <a:bodyPr/>
        <a:lstStyle/>
        <a:p>
          <a:endParaRPr lang="en-US"/>
        </a:p>
      </dgm:t>
    </dgm:pt>
    <dgm:pt modelId="{AF418966-BB3B-4CB2-B6D1-EC274F6FC531}">
      <dgm:prSet phldrT="[Text]" custT="1"/>
      <dgm:spPr/>
      <dgm:t>
        <a:bodyPr/>
        <a:lstStyle/>
        <a:p>
          <a:r>
            <a:rPr lang="en-US" sz="1800" b="1" dirty="0" smtClean="0"/>
            <a:t>Family</a:t>
          </a:r>
          <a:endParaRPr lang="en-US" sz="2800" b="1" dirty="0"/>
        </a:p>
      </dgm:t>
    </dgm:pt>
    <dgm:pt modelId="{8278489B-B8B9-4921-A819-230996EAA989}" type="parTrans" cxnId="{57803D28-08C3-4154-A632-EF353CCA8041}">
      <dgm:prSet/>
      <dgm:spPr/>
      <dgm:t>
        <a:bodyPr/>
        <a:lstStyle/>
        <a:p>
          <a:endParaRPr lang="en-US"/>
        </a:p>
      </dgm:t>
    </dgm:pt>
    <dgm:pt modelId="{3C9E6875-C7D4-47AA-AE2C-C72E77650A90}" type="sibTrans" cxnId="{57803D28-08C3-4154-A632-EF353CCA8041}">
      <dgm:prSet/>
      <dgm:spPr/>
      <dgm:t>
        <a:bodyPr/>
        <a:lstStyle/>
        <a:p>
          <a:endParaRPr lang="en-US"/>
        </a:p>
      </dgm:t>
    </dgm:pt>
    <dgm:pt modelId="{84185CD5-95D2-489E-83F2-3B926361B6F7}">
      <dgm:prSet phldrT="[Text]" custT="1"/>
      <dgm:spPr/>
      <dgm:t>
        <a:bodyPr/>
        <a:lstStyle/>
        <a:p>
          <a:r>
            <a:rPr lang="en-US" sz="1800" b="1" dirty="0" smtClean="0"/>
            <a:t>Tribe</a:t>
          </a:r>
          <a:endParaRPr lang="en-US" sz="1800" b="1" dirty="0"/>
        </a:p>
      </dgm:t>
    </dgm:pt>
    <dgm:pt modelId="{FCC04E9E-1E39-445E-B95F-FAD80CB1DDC0}" type="parTrans" cxnId="{C96A1262-CD2B-4DF2-AE63-03980ECD360B}">
      <dgm:prSet/>
      <dgm:spPr/>
      <dgm:t>
        <a:bodyPr/>
        <a:lstStyle/>
        <a:p>
          <a:endParaRPr lang="en-US"/>
        </a:p>
      </dgm:t>
    </dgm:pt>
    <dgm:pt modelId="{B12EA3C3-F9F7-4DC1-83A7-2CEDDD326033}" type="sibTrans" cxnId="{C96A1262-CD2B-4DF2-AE63-03980ECD360B}">
      <dgm:prSet/>
      <dgm:spPr/>
      <dgm:t>
        <a:bodyPr/>
        <a:lstStyle/>
        <a:p>
          <a:endParaRPr lang="en-US"/>
        </a:p>
      </dgm:t>
    </dgm:pt>
    <dgm:pt modelId="{621F35B1-9F93-4CF8-B001-1E4DD11E2EF6}">
      <dgm:prSet phldrT="[Text]" custT="1"/>
      <dgm:spPr/>
      <dgm:t>
        <a:bodyPr/>
        <a:lstStyle/>
        <a:p>
          <a:r>
            <a:rPr lang="en-US" sz="1600" b="1" dirty="0" smtClean="0"/>
            <a:t>Community</a:t>
          </a:r>
          <a:endParaRPr lang="en-US" sz="1600" b="1" dirty="0"/>
        </a:p>
      </dgm:t>
    </dgm:pt>
    <dgm:pt modelId="{F9FCF4C9-0471-40A4-933A-D20D283043ED}" type="parTrans" cxnId="{66987F60-DEC2-46B6-BA20-B0F282661984}">
      <dgm:prSet/>
      <dgm:spPr/>
      <dgm:t>
        <a:bodyPr/>
        <a:lstStyle/>
        <a:p>
          <a:endParaRPr lang="en-US"/>
        </a:p>
      </dgm:t>
    </dgm:pt>
    <dgm:pt modelId="{A64047F8-6D17-479A-829D-7EAD25869214}" type="sibTrans" cxnId="{66987F60-DEC2-46B6-BA20-B0F282661984}">
      <dgm:prSet/>
      <dgm:spPr/>
      <dgm:t>
        <a:bodyPr/>
        <a:lstStyle/>
        <a:p>
          <a:endParaRPr lang="en-US"/>
        </a:p>
      </dgm:t>
    </dgm:pt>
    <dgm:pt modelId="{E176A216-1FB9-4D82-B355-E1E5A18B891B}">
      <dgm:prSet phldrT="[Text]" custT="1"/>
      <dgm:spPr/>
      <dgm:t>
        <a:bodyPr/>
        <a:lstStyle/>
        <a:p>
          <a:r>
            <a:rPr lang="en-US" sz="1800" b="1" dirty="0" smtClean="0"/>
            <a:t>Society</a:t>
          </a:r>
          <a:endParaRPr lang="en-US" sz="2800" b="1" dirty="0"/>
        </a:p>
      </dgm:t>
    </dgm:pt>
    <dgm:pt modelId="{6B6A8A9F-DE68-471A-BC38-A1615D1A6135}" type="parTrans" cxnId="{2DD3BE8F-C3A5-4C47-8FC0-0C64EF8BF4AC}">
      <dgm:prSet/>
      <dgm:spPr/>
      <dgm:t>
        <a:bodyPr/>
        <a:lstStyle/>
        <a:p>
          <a:endParaRPr lang="en-US"/>
        </a:p>
      </dgm:t>
    </dgm:pt>
    <dgm:pt modelId="{BB379AB6-84A4-42B4-AFE8-4D0F9FF6F9E5}" type="sibTrans" cxnId="{2DD3BE8F-C3A5-4C47-8FC0-0C64EF8BF4AC}">
      <dgm:prSet/>
      <dgm:spPr/>
      <dgm:t>
        <a:bodyPr/>
        <a:lstStyle/>
        <a:p>
          <a:endParaRPr lang="en-US"/>
        </a:p>
      </dgm:t>
    </dgm:pt>
    <dgm:pt modelId="{657ED7DF-3E7E-4CB4-936C-3D62D3CDD889}" type="pres">
      <dgm:prSet presAssocID="{42281705-9A06-4DBD-A021-009EBA0B93B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E7757-5063-4A39-856F-01997C8632F1}" type="pres">
      <dgm:prSet presAssocID="{21D9128D-B6C0-40C1-9014-D73C52AB3A0B}" presName="node" presStyleLbl="node1" presStyleIdx="0" presStyleCnt="5" custScaleX="93473" custScaleY="92406" custRadScaleRad="44619" custRadScaleInc="24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87477-4A4F-419F-9117-C5E457C2D25C}" type="pres">
      <dgm:prSet presAssocID="{8D5C90AC-28CD-4FA0-8199-634E0799E3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8015D85-D17B-4E6C-A086-F437AF731AF5}" type="pres">
      <dgm:prSet presAssocID="{8D5C90AC-28CD-4FA0-8199-634E0799E3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831427D-2B7B-475F-8D4F-88E75522E344}" type="pres">
      <dgm:prSet presAssocID="{AF418966-BB3B-4CB2-B6D1-EC274F6FC531}" presName="node" presStyleLbl="node1" presStyleIdx="1" presStyleCnt="5" custScaleX="97901" custRadScaleRad="95071" custRadScaleInc="30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F1F8B-430E-416E-A06A-E14E227EECA0}" type="pres">
      <dgm:prSet presAssocID="{3C9E6875-C7D4-47AA-AE2C-C72E77650A9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425D0D4-574C-49B6-912E-50DD086D4737}" type="pres">
      <dgm:prSet presAssocID="{3C9E6875-C7D4-47AA-AE2C-C72E77650A9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2920E6B-68F4-4111-BB58-3FD8B6862EE3}" type="pres">
      <dgm:prSet presAssocID="{84185CD5-95D2-489E-83F2-3B926361B6F7}" presName="node" presStyleLbl="node1" presStyleIdx="2" presStyleCnt="5" custScaleX="88276" custRadScaleRad="110803" custRadScaleInc="-19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21864-CAC9-4B22-979B-8094356E93B8}" type="pres">
      <dgm:prSet presAssocID="{B12EA3C3-F9F7-4DC1-83A7-2CEDDD32603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44279B7-43CF-469A-8C5F-AB078EBC1441}" type="pres">
      <dgm:prSet presAssocID="{B12EA3C3-F9F7-4DC1-83A7-2CEDDD32603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D230942-1735-4CF3-8D41-000BB2B3D19B}" type="pres">
      <dgm:prSet presAssocID="{621F35B1-9F93-4CF8-B001-1E4DD11E2EF6}" presName="node" presStyleLbl="node1" presStyleIdx="3" presStyleCnt="5" custScaleX="104202" custScaleY="84949" custRadScaleRad="102055" custRadScaleInc="14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BC522-B2B6-4F98-B9DC-60EF4B2B33F4}" type="pres">
      <dgm:prSet presAssocID="{A64047F8-6D17-479A-829D-7EAD2586921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53A30C2-5C84-4D75-8EC8-61909D27E713}" type="pres">
      <dgm:prSet presAssocID="{A64047F8-6D17-479A-829D-7EAD2586921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53E6478-2AA1-4F25-943F-8E9B694E0326}" type="pres">
      <dgm:prSet presAssocID="{E176A216-1FB9-4D82-B355-E1E5A18B891B}" presName="node" presStyleLbl="node1" presStyleIdx="4" presStyleCnt="5" custScaleX="102997" custRadScaleRad="95299" custRadScaleInc="-20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1368D-218D-4693-8307-C0FE8CBBE97B}" type="pres">
      <dgm:prSet presAssocID="{BB379AB6-84A4-42B4-AFE8-4D0F9FF6F9E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216762E-7310-43F0-9183-E52394F3C064}" type="pres">
      <dgm:prSet presAssocID="{BB379AB6-84A4-42B4-AFE8-4D0F9FF6F9E5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7803D28-08C3-4154-A632-EF353CCA8041}" srcId="{42281705-9A06-4DBD-A021-009EBA0B93B9}" destId="{AF418966-BB3B-4CB2-B6D1-EC274F6FC531}" srcOrd="1" destOrd="0" parTransId="{8278489B-B8B9-4921-A819-230996EAA989}" sibTransId="{3C9E6875-C7D4-47AA-AE2C-C72E77650A90}"/>
    <dgm:cxn modelId="{2DD3BE8F-C3A5-4C47-8FC0-0C64EF8BF4AC}" srcId="{42281705-9A06-4DBD-A021-009EBA0B93B9}" destId="{E176A216-1FB9-4D82-B355-E1E5A18B891B}" srcOrd="4" destOrd="0" parTransId="{6B6A8A9F-DE68-471A-BC38-A1615D1A6135}" sibTransId="{BB379AB6-84A4-42B4-AFE8-4D0F9FF6F9E5}"/>
    <dgm:cxn modelId="{CAAFB01A-126B-4F5F-A265-5095A0C8EF98}" type="presOf" srcId="{BB379AB6-84A4-42B4-AFE8-4D0F9FF6F9E5}" destId="{D216762E-7310-43F0-9183-E52394F3C064}" srcOrd="1" destOrd="0" presId="urn:microsoft.com/office/officeart/2005/8/layout/cycle2"/>
    <dgm:cxn modelId="{1F85FE9C-1BD1-41C2-ADA1-868FE47303A1}" type="presOf" srcId="{A64047F8-6D17-479A-829D-7EAD25869214}" destId="{C53A30C2-5C84-4D75-8EC8-61909D27E713}" srcOrd="1" destOrd="0" presId="urn:microsoft.com/office/officeart/2005/8/layout/cycle2"/>
    <dgm:cxn modelId="{30A8BA64-187B-4A4A-AF85-25A85FB1CB8E}" type="presOf" srcId="{B12EA3C3-F9F7-4DC1-83A7-2CEDDD326033}" destId="{F0221864-CAC9-4B22-979B-8094356E93B8}" srcOrd="0" destOrd="0" presId="urn:microsoft.com/office/officeart/2005/8/layout/cycle2"/>
    <dgm:cxn modelId="{EF6FF705-C481-4291-8531-DA838F9208BF}" type="presOf" srcId="{A64047F8-6D17-479A-829D-7EAD25869214}" destId="{17FBC522-B2B6-4F98-B9DC-60EF4B2B33F4}" srcOrd="0" destOrd="0" presId="urn:microsoft.com/office/officeart/2005/8/layout/cycle2"/>
    <dgm:cxn modelId="{775EDD49-8D7A-40EE-8C93-37F85AE1B21A}" type="presOf" srcId="{E176A216-1FB9-4D82-B355-E1E5A18B891B}" destId="{953E6478-2AA1-4F25-943F-8E9B694E0326}" srcOrd="0" destOrd="0" presId="urn:microsoft.com/office/officeart/2005/8/layout/cycle2"/>
    <dgm:cxn modelId="{E78EA7FD-C7AF-4A33-B2FC-92165CBAFFD1}" type="presOf" srcId="{3C9E6875-C7D4-47AA-AE2C-C72E77650A90}" destId="{910F1F8B-430E-416E-A06A-E14E227EECA0}" srcOrd="0" destOrd="0" presId="urn:microsoft.com/office/officeart/2005/8/layout/cycle2"/>
    <dgm:cxn modelId="{FC27C94F-DE3B-4E57-889F-AC08332821D0}" srcId="{42281705-9A06-4DBD-A021-009EBA0B93B9}" destId="{21D9128D-B6C0-40C1-9014-D73C52AB3A0B}" srcOrd="0" destOrd="0" parTransId="{D2DAE816-BE45-434F-8B0B-816EE717A86A}" sibTransId="{8D5C90AC-28CD-4FA0-8199-634E0799E30B}"/>
    <dgm:cxn modelId="{004CF442-0088-45C4-9146-C1155A8198A5}" type="presOf" srcId="{42281705-9A06-4DBD-A021-009EBA0B93B9}" destId="{657ED7DF-3E7E-4CB4-936C-3D62D3CDD889}" srcOrd="0" destOrd="0" presId="urn:microsoft.com/office/officeart/2005/8/layout/cycle2"/>
    <dgm:cxn modelId="{690D235F-C82F-4E67-9625-B4747B90C84D}" type="presOf" srcId="{8D5C90AC-28CD-4FA0-8199-634E0799E30B}" destId="{08015D85-D17B-4E6C-A086-F437AF731AF5}" srcOrd="1" destOrd="0" presId="urn:microsoft.com/office/officeart/2005/8/layout/cycle2"/>
    <dgm:cxn modelId="{FC8CCCA3-AC7E-4AB6-B10A-1006BE99A71C}" type="presOf" srcId="{21D9128D-B6C0-40C1-9014-D73C52AB3A0B}" destId="{84EE7757-5063-4A39-856F-01997C8632F1}" srcOrd="0" destOrd="0" presId="urn:microsoft.com/office/officeart/2005/8/layout/cycle2"/>
    <dgm:cxn modelId="{DC4C8B8F-E441-43FC-9C61-C0738F537A67}" type="presOf" srcId="{621F35B1-9F93-4CF8-B001-1E4DD11E2EF6}" destId="{8D230942-1735-4CF3-8D41-000BB2B3D19B}" srcOrd="0" destOrd="0" presId="urn:microsoft.com/office/officeart/2005/8/layout/cycle2"/>
    <dgm:cxn modelId="{C718222F-6232-4AE1-845F-5D3A6416391A}" type="presOf" srcId="{BB379AB6-84A4-42B4-AFE8-4D0F9FF6F9E5}" destId="{66D1368D-218D-4693-8307-C0FE8CBBE97B}" srcOrd="0" destOrd="0" presId="urn:microsoft.com/office/officeart/2005/8/layout/cycle2"/>
    <dgm:cxn modelId="{53D8C8E8-F1F0-4014-98FA-31D80F490533}" type="presOf" srcId="{84185CD5-95D2-489E-83F2-3B926361B6F7}" destId="{32920E6B-68F4-4111-BB58-3FD8B6862EE3}" srcOrd="0" destOrd="0" presId="urn:microsoft.com/office/officeart/2005/8/layout/cycle2"/>
    <dgm:cxn modelId="{9391A6FC-1D46-4B49-8953-68E6E93B7B44}" type="presOf" srcId="{3C9E6875-C7D4-47AA-AE2C-C72E77650A90}" destId="{2425D0D4-574C-49B6-912E-50DD086D4737}" srcOrd="1" destOrd="0" presId="urn:microsoft.com/office/officeart/2005/8/layout/cycle2"/>
    <dgm:cxn modelId="{1B98FCF3-744D-4BBA-B68A-53FCD3A0FCD3}" type="presOf" srcId="{AF418966-BB3B-4CB2-B6D1-EC274F6FC531}" destId="{D831427D-2B7B-475F-8D4F-88E75522E344}" srcOrd="0" destOrd="0" presId="urn:microsoft.com/office/officeart/2005/8/layout/cycle2"/>
    <dgm:cxn modelId="{F5174CE0-96B2-4F12-8FA5-912757B68268}" type="presOf" srcId="{B12EA3C3-F9F7-4DC1-83A7-2CEDDD326033}" destId="{744279B7-43CF-469A-8C5F-AB078EBC1441}" srcOrd="1" destOrd="0" presId="urn:microsoft.com/office/officeart/2005/8/layout/cycle2"/>
    <dgm:cxn modelId="{C96A1262-CD2B-4DF2-AE63-03980ECD360B}" srcId="{42281705-9A06-4DBD-A021-009EBA0B93B9}" destId="{84185CD5-95D2-489E-83F2-3B926361B6F7}" srcOrd="2" destOrd="0" parTransId="{FCC04E9E-1E39-445E-B95F-FAD80CB1DDC0}" sibTransId="{B12EA3C3-F9F7-4DC1-83A7-2CEDDD326033}"/>
    <dgm:cxn modelId="{66987F60-DEC2-46B6-BA20-B0F282661984}" srcId="{42281705-9A06-4DBD-A021-009EBA0B93B9}" destId="{621F35B1-9F93-4CF8-B001-1E4DD11E2EF6}" srcOrd="3" destOrd="0" parTransId="{F9FCF4C9-0471-40A4-933A-D20D283043ED}" sibTransId="{A64047F8-6D17-479A-829D-7EAD25869214}"/>
    <dgm:cxn modelId="{B83C27D8-E5E1-4B5F-AE3D-DC18F426F832}" type="presOf" srcId="{8D5C90AC-28CD-4FA0-8199-634E0799E30B}" destId="{B9987477-4A4F-419F-9117-C5E457C2D25C}" srcOrd="0" destOrd="0" presId="urn:microsoft.com/office/officeart/2005/8/layout/cycle2"/>
    <dgm:cxn modelId="{313CCA5A-3862-47A5-A76F-238E7CB37B11}" type="presParOf" srcId="{657ED7DF-3E7E-4CB4-936C-3D62D3CDD889}" destId="{84EE7757-5063-4A39-856F-01997C8632F1}" srcOrd="0" destOrd="0" presId="urn:microsoft.com/office/officeart/2005/8/layout/cycle2"/>
    <dgm:cxn modelId="{F99D8A6D-1714-4A7A-BEBC-B6345C1D2CAD}" type="presParOf" srcId="{657ED7DF-3E7E-4CB4-936C-3D62D3CDD889}" destId="{B9987477-4A4F-419F-9117-C5E457C2D25C}" srcOrd="1" destOrd="0" presId="urn:microsoft.com/office/officeart/2005/8/layout/cycle2"/>
    <dgm:cxn modelId="{FBFD3E19-724A-4145-8088-65EA66455138}" type="presParOf" srcId="{B9987477-4A4F-419F-9117-C5E457C2D25C}" destId="{08015D85-D17B-4E6C-A086-F437AF731AF5}" srcOrd="0" destOrd="0" presId="urn:microsoft.com/office/officeart/2005/8/layout/cycle2"/>
    <dgm:cxn modelId="{3A218630-147A-43BE-8B3D-6268D5F534AC}" type="presParOf" srcId="{657ED7DF-3E7E-4CB4-936C-3D62D3CDD889}" destId="{D831427D-2B7B-475F-8D4F-88E75522E344}" srcOrd="2" destOrd="0" presId="urn:microsoft.com/office/officeart/2005/8/layout/cycle2"/>
    <dgm:cxn modelId="{576700DD-E500-4DA6-920C-AE1ADA7620CF}" type="presParOf" srcId="{657ED7DF-3E7E-4CB4-936C-3D62D3CDD889}" destId="{910F1F8B-430E-416E-A06A-E14E227EECA0}" srcOrd="3" destOrd="0" presId="urn:microsoft.com/office/officeart/2005/8/layout/cycle2"/>
    <dgm:cxn modelId="{9E236807-7511-4A8D-A5DF-2209BA1C66D8}" type="presParOf" srcId="{910F1F8B-430E-416E-A06A-E14E227EECA0}" destId="{2425D0D4-574C-49B6-912E-50DD086D4737}" srcOrd="0" destOrd="0" presId="urn:microsoft.com/office/officeart/2005/8/layout/cycle2"/>
    <dgm:cxn modelId="{0E085D5B-FC5E-4A57-A8FA-A555B9A9CD11}" type="presParOf" srcId="{657ED7DF-3E7E-4CB4-936C-3D62D3CDD889}" destId="{32920E6B-68F4-4111-BB58-3FD8B6862EE3}" srcOrd="4" destOrd="0" presId="urn:microsoft.com/office/officeart/2005/8/layout/cycle2"/>
    <dgm:cxn modelId="{CA2F1309-EF23-409A-A89B-8DF5F68527B3}" type="presParOf" srcId="{657ED7DF-3E7E-4CB4-936C-3D62D3CDD889}" destId="{F0221864-CAC9-4B22-979B-8094356E93B8}" srcOrd="5" destOrd="0" presId="urn:microsoft.com/office/officeart/2005/8/layout/cycle2"/>
    <dgm:cxn modelId="{23D527AB-5978-4BBD-827E-24F7CFC97CF0}" type="presParOf" srcId="{F0221864-CAC9-4B22-979B-8094356E93B8}" destId="{744279B7-43CF-469A-8C5F-AB078EBC1441}" srcOrd="0" destOrd="0" presId="urn:microsoft.com/office/officeart/2005/8/layout/cycle2"/>
    <dgm:cxn modelId="{DA943F76-4A88-4B53-91F7-8D2546B287B9}" type="presParOf" srcId="{657ED7DF-3E7E-4CB4-936C-3D62D3CDD889}" destId="{8D230942-1735-4CF3-8D41-000BB2B3D19B}" srcOrd="6" destOrd="0" presId="urn:microsoft.com/office/officeart/2005/8/layout/cycle2"/>
    <dgm:cxn modelId="{C99509F2-2342-44FD-8550-18C1475A1306}" type="presParOf" srcId="{657ED7DF-3E7E-4CB4-936C-3D62D3CDD889}" destId="{17FBC522-B2B6-4F98-B9DC-60EF4B2B33F4}" srcOrd="7" destOrd="0" presId="urn:microsoft.com/office/officeart/2005/8/layout/cycle2"/>
    <dgm:cxn modelId="{8B15772B-9914-48BA-9E26-A733BDB345E4}" type="presParOf" srcId="{17FBC522-B2B6-4F98-B9DC-60EF4B2B33F4}" destId="{C53A30C2-5C84-4D75-8EC8-61909D27E713}" srcOrd="0" destOrd="0" presId="urn:microsoft.com/office/officeart/2005/8/layout/cycle2"/>
    <dgm:cxn modelId="{9D8013E8-1A3E-4DB4-95F9-CA6C86C5E043}" type="presParOf" srcId="{657ED7DF-3E7E-4CB4-936C-3D62D3CDD889}" destId="{953E6478-2AA1-4F25-943F-8E9B694E0326}" srcOrd="8" destOrd="0" presId="urn:microsoft.com/office/officeart/2005/8/layout/cycle2"/>
    <dgm:cxn modelId="{24D53BE2-D283-42E8-85D1-D4B6D258D3C5}" type="presParOf" srcId="{657ED7DF-3E7E-4CB4-936C-3D62D3CDD889}" destId="{66D1368D-218D-4693-8307-C0FE8CBBE97B}" srcOrd="9" destOrd="0" presId="urn:microsoft.com/office/officeart/2005/8/layout/cycle2"/>
    <dgm:cxn modelId="{85D81FB5-3B2D-49E4-9E90-148A9200E9F6}" type="presParOf" srcId="{66D1368D-218D-4693-8307-C0FE8CBBE97B}" destId="{D216762E-7310-43F0-9183-E52394F3C06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3C27-0190-4028-AADB-F58268DA5BA1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390BF-BE29-43A5-9BE5-16330D995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36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87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870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022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68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68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687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68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8BCA0-73B4-488D-87D7-D21AD7ADECD9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6D85A-7C97-4D38-A93D-9AE7D59F474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29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0F328-3668-45BB-BEDF-2C58B2FC7D01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94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793E6-3538-4C90-B96D-0D2405B04633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60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ACDA6-F3EC-4F82-9646-18F1E3827FBB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34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C01CC-ABFE-4EFD-8947-DF2E8D7465BF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32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A06F-C429-445B-B70C-4E4C6EE4D1E2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7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E59CD-DEC1-465D-A9D1-09DF396A84B1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44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00345-2F79-48AF-B5EE-FBA36C42B78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46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B40A3-C847-474C-801C-39100B05117C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28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78153-06A3-48AC-A67A-E430C3F67C8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19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960F-56A6-4F9B-B411-F289748754EF}" type="datetimeFigureOut">
              <a:rPr lang="en-US" smtClean="0">
                <a:solidFill>
                  <a:srgbClr val="696464"/>
                </a:solidFill>
              </a:rPr>
              <a:pPr/>
              <a:t>7/12/2022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9445-1E1E-4C04-9138-5489CF15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58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com/slide/4317250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jamaity_tn/systems-of-government-semipresidential-mode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ead_of_state" TargetMode="External"/><Relationship Id="rId3" Type="http://schemas.openxmlformats.org/officeDocument/2006/relationships/hyperlink" Target="https://en.wikipedia.org/wiki/System_of_government" TargetMode="External"/><Relationship Id="rId7" Type="http://schemas.openxmlformats.org/officeDocument/2006/relationships/hyperlink" Target="https://en.wikipedia.org/wiki/State_(polity)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abinet_(government)" TargetMode="External"/><Relationship Id="rId11" Type="http://schemas.openxmlformats.org/officeDocument/2006/relationships/hyperlink" Target="https://en.wikipedia.org/wiki/Motion_of_no_confidence" TargetMode="External"/><Relationship Id="rId5" Type="http://schemas.openxmlformats.org/officeDocument/2006/relationships/hyperlink" Target="https://en.wikipedia.org/wiki/Prime_minister" TargetMode="External"/><Relationship Id="rId10" Type="http://schemas.openxmlformats.org/officeDocument/2006/relationships/hyperlink" Target="https://en.wikipedia.org/wiki/Legislature" TargetMode="External"/><Relationship Id="rId4" Type="http://schemas.openxmlformats.org/officeDocument/2006/relationships/hyperlink" Target="https://en.wikipedia.org/wiki/President_(government_title)" TargetMode="External"/><Relationship Id="rId9" Type="http://schemas.openxmlformats.org/officeDocument/2006/relationships/hyperlink" Target="https://en.wikipedia.org/wiki/Presidential_system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CHAPTER-TWO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Understanding 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State &amp;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Government</a:t>
            </a:r>
          </a:p>
          <a:p>
            <a:pPr lvl="0">
              <a:buFont typeface="Wingdings" pitchFamily="2" charset="2"/>
              <a:buChar char="v"/>
            </a:pPr>
            <a:r>
              <a:rPr lang="en-US" sz="2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the end of this class students be able to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Identify the different definitions of state, its historical development and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endParaRPr lang="en-US" sz="2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difference between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society and state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Analyzes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three  types of state structure in the world: Major characteristics, and their advantages and disadvantages </a:t>
            </a: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Understand the division of power in federal state structure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Describes what government is and its function</a:t>
            </a: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Recognizes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organs of government and its functions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Analyzes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types of government: parliament and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presidential </a:t>
            </a:r>
            <a:endParaRPr lang="en-US" sz="2600" i="1" dirty="0"/>
          </a:p>
          <a:p>
            <a:pPr marL="457200" indent="-457200">
              <a:buAutoNum type="arabicPeriod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differences between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state and government </a:t>
            </a:r>
          </a:p>
        </p:txBody>
      </p:sp>
    </p:spTree>
    <p:extLst>
      <p:ext uri="{BB962C8B-B14F-4D97-AF65-F5344CB8AC3E}">
        <p14:creationId xmlns:p14="http://schemas.microsoft.com/office/powerpoint/2010/main" xmlns="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Theory of Divine Origin</a:t>
            </a:r>
            <a:endParaRPr lang="en-US" sz="35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5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State, is advocates maintain was </a:t>
            </a: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created by God </a:t>
            </a:r>
            <a:r>
              <a:rPr lang="en-US" sz="35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and </a:t>
            </a: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governed by his deputy or vicegerent</a:t>
            </a:r>
            <a:r>
              <a:rPr lang="en-US" sz="35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ruler was a </a:t>
            </a:r>
            <a:r>
              <a:rPr lang="en-US" sz="3500" b="1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divinely appointed agent </a:t>
            </a:r>
            <a:r>
              <a:rPr lang="en-US" sz="3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and he was </a:t>
            </a: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responsible for his action to God alone</a:t>
            </a:r>
            <a:r>
              <a:rPr lang="en-US" sz="3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born to rule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while others are born to be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ruled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Power is </a:t>
            </a:r>
            <a:r>
              <a:rPr lang="en-US" sz="35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Hereditary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ruler was the deputy of God, 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obedience to him was held to be a religious duty 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Resistance 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lawful king is </a:t>
            </a:r>
            <a:r>
              <a:rPr lang="en-US" sz="35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Force Theory  </a:t>
            </a:r>
            <a:endParaRPr lang="en-US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State is created by the use of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physical force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Through the process of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conquest, subjugation and coercion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the weak by the strong. 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state is born out of force.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force and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absence of force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Military strength or physical strength has paramount importance for </a:t>
            </a:r>
            <a:r>
              <a:rPr lang="en-US" sz="3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consolidation of state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endParaRPr lang="en-US" sz="3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510084"/>
      </p:ext>
    </p:extLst>
  </p:cSld>
  <p:clrMapOvr>
    <a:masterClrMapping/>
  </p:clrMapOvr>
  <p:transition advTm="32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842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 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The Social Contract Theory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postulates a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 of nature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original conditions  making and a social contract.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is the  results of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consent (will)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people.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main purpose of such state is to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protect and safeguard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inalienable rights of the people such as the right to life, liberty, and property.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theory argued that state is an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artificial creation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the contract or agreement the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people at large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The Marxist View 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evolved gradually and steadily as a result of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disappearance of primitive communities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formation of social classes is associated with emergence of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private property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originated from the 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split of society into social classes.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formation of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socio-Economic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paved the way for foundation of state.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733325"/>
      </p:ext>
    </p:extLst>
  </p:cSld>
  <p:clrMapOvr>
    <a:masterClrMapping/>
  </p:clrMapOvr>
  <p:transition advTm="32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8325666"/>
              </p:ext>
            </p:extLst>
          </p:nvPr>
        </p:nvGraphicFramePr>
        <p:xfrm>
          <a:off x="152400" y="590110"/>
          <a:ext cx="8839200" cy="6115489"/>
        </p:xfrm>
        <a:graphic>
          <a:graphicData uri="http://schemas.openxmlformats.org/drawingml/2006/table">
            <a:tbl>
              <a:tblPr firstRow="1" firstCol="1" bandRow="1"/>
              <a:tblGrid>
                <a:gridCol w="542758"/>
                <a:gridCol w="4072312"/>
                <a:gridCol w="4224130"/>
              </a:tblGrid>
              <a:tr h="5284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</a:t>
                      </a: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 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</a:t>
                      </a: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Society 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56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 came into existence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after the origin of the society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Society </a:t>
                      </a:r>
                      <a:r>
                        <a:rPr lang="en-US" sz="2400" u="sng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is prior to the state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37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state exists for the society as a means for its 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Society is an end by itself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90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 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artificial institution-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was made when it was needed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and an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innate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institution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5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 is </a:t>
                      </a:r>
                      <a:r>
                        <a:rPr kumimoji="0" lang="en-US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not broader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and narrower. Or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 has fixed territory.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Society is </a:t>
                      </a:r>
                      <a:r>
                        <a:rPr lang="en-US" sz="2400" b="1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both broader and narrower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than the State. Or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Society has no fixed territory.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9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 is a 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political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organization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Society is a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social organization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-152400"/>
            <a:ext cx="8839200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.3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The Differences between Society and State </a:t>
            </a:r>
          </a:p>
        </p:txBody>
      </p:sp>
    </p:spTree>
    <p:extLst>
      <p:ext uri="{BB962C8B-B14F-4D97-AF65-F5344CB8AC3E}">
        <p14:creationId xmlns:p14="http://schemas.microsoft.com/office/powerpoint/2010/main" xmlns="" val="2057049431"/>
      </p:ext>
    </p:extLst>
  </p:cSld>
  <p:clrMapOvr>
    <a:masterClrMapping/>
  </p:clrMapOvr>
  <p:transition advTm="40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2.4. State structure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many states in the world.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States can also be differentiated by the </a:t>
            </a:r>
            <a:r>
              <a:rPr lang="en-US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structures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government they have.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are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three state structure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the world.</a:t>
            </a:r>
          </a:p>
          <a:p>
            <a:pPr marL="514350" lvl="0" indent="-514350" algn="just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Unitary state Structure</a:t>
            </a:r>
          </a:p>
          <a:p>
            <a:pPr marL="514350" lvl="0" indent="-514350" algn="just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Federal state structure </a:t>
            </a:r>
          </a:p>
          <a:p>
            <a:pPr marL="514350" lvl="0" indent="-514350" algn="just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b="1" kern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Confederal</a:t>
            </a:r>
            <a:r>
              <a:rPr lang="en-US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state structure </a:t>
            </a:r>
            <a:endParaRPr lang="en-US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criteria to categorized these:-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Power division/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degree of power shared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/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between the 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central government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regional government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lvl="0" indent="-514350" algn="just">
              <a:lnSpc>
                <a:spcPct val="150000"/>
              </a:lnSpc>
              <a:buNone/>
            </a:pPr>
            <a:endParaRPr 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08523449"/>
      </p:ext>
    </p:extLst>
  </p:cSld>
  <p:clrMapOvr>
    <a:masterClrMapping/>
  </p:clrMapOvr>
  <p:transition advTm="57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en-US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342887"/>
              </p:ext>
            </p:extLst>
          </p:nvPr>
        </p:nvGraphicFramePr>
        <p:xfrm>
          <a:off x="0" y="304800"/>
          <a:ext cx="9144000" cy="675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2034"/>
                <a:gridCol w="4881966"/>
              </a:tblGrid>
              <a:tr h="8283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Major characteristics of Unitary State Structure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Major characteristics Federal State Structure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395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0000"/>
                        </a:lnSpc>
                        <a:buFont typeface="Wingdings" pitchFamily="2" charset="2"/>
                        <a:buChar char="v"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Centralization of power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5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Indivisible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 of power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0000"/>
                        </a:lnSpc>
                        <a:buFont typeface="Wingdings" pitchFamily="2" charset="2"/>
                        <a:buChar char="v"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Decentralization of power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500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Devolution 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 of power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7493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The central government has full legal right to </a:t>
                      </a:r>
                      <a:r>
                        <a:rPr lang="en-US" sz="25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over-rule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 Local governments. 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The right to make </a:t>
                      </a:r>
                      <a:r>
                        <a:rPr lang="en-US" sz="25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decisions on all political matters 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rests with the national government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Both the center and regions have certain independent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 spheres of authority to </a:t>
                      </a:r>
                      <a:r>
                        <a:rPr lang="en-US" sz="25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make decisions independently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 of each other.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There is </a:t>
                      </a:r>
                      <a:r>
                        <a:rPr kumimoji="0" lang="en-US" sz="25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self rule and shared rule.</a:t>
                      </a:r>
                      <a:endParaRPr lang="en-US" sz="2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It is agreement of two (or more) levels of government /political entity.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There </a:t>
                      </a:r>
                      <a:r>
                        <a:rPr lang="en-US" sz="25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are</a:t>
                      </a:r>
                      <a:r>
                        <a:rPr lang="en-US" sz="25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formal division 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of powers between two levels of government.</a:t>
                      </a:r>
                    </a:p>
                  </a:txBody>
                  <a:tcPr/>
                </a:tc>
              </a:tr>
              <a:tr h="2218916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There </a:t>
                      </a:r>
                      <a:r>
                        <a:rPr lang="en-US" sz="2500" b="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en-US" sz="25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no </a:t>
                      </a:r>
                      <a:r>
                        <a:rPr lang="en-US" sz="2500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self rule 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sz="25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shared rule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500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All administrative policies 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and principles originate only from the center.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457200" indent="-4572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endParaRPr lang="en-US" sz="2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2455376"/>
      </p:ext>
    </p:extLst>
  </p:cSld>
  <p:clrMapOvr>
    <a:masterClrMapping/>
  </p:clrMapOvr>
  <p:transition advTm="57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en-US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en-US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8874333"/>
              </p:ext>
            </p:extLst>
          </p:nvPr>
        </p:nvGraphicFramePr>
        <p:xfrm>
          <a:off x="76200" y="152400"/>
          <a:ext cx="8991600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800600"/>
              </a:tblGrid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Major characteris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tics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Unitary State structure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Major characteristics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Federal  State Structure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006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Allocated powers by the central government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There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 </a:t>
                      </a:r>
                      <a:r>
                        <a:rPr lang="en-US" sz="25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one 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constitution </a:t>
                      </a:r>
                      <a:endParaRPr lang="en-US" sz="2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There is only one legislator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The regional or local units are highly </a:t>
                      </a:r>
                      <a:r>
                        <a:rPr lang="en-US" sz="2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subordinated </a:t>
                      </a:r>
                      <a:r>
                        <a:rPr lang="en-US" sz="2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or </a:t>
                      </a:r>
                      <a:r>
                        <a:rPr lang="en-US" sz="2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subservient 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to only the will of the national government.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The local governments are created by the center, their existence is </a:t>
                      </a:r>
                      <a:r>
                        <a:rPr lang="en-US" sz="2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depend the interests of the central 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government and they are </a:t>
                      </a:r>
                      <a:r>
                        <a:rPr lang="en-US" sz="25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subordinate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national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Power of federating units and federal are clearly stated by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constitution.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There is </a:t>
                      </a:r>
                      <a:r>
                        <a:rPr lang="en-US" sz="26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two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constitutions 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Bicameral legislature </a:t>
                      </a:r>
                      <a:endParaRPr lang="en-US" sz="2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“Neither the </a:t>
                      </a:r>
                      <a:r>
                        <a:rPr lang="en-US" sz="26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central nor regional 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governments are </a:t>
                      </a:r>
                      <a:r>
                        <a:rPr lang="en-US" sz="26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subordinat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e to each other, but rather the two levels of government are </a:t>
                      </a:r>
                      <a:r>
                        <a:rPr lang="en-US" sz="2600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coordinate and equal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.”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Each has some genuine autonomy, neither level can unilaterally abolish the other.</a:t>
                      </a:r>
                    </a:p>
                    <a:p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1795236"/>
      </p:ext>
    </p:extLst>
  </p:cSld>
  <p:clrMapOvr>
    <a:masterClrMapping/>
  </p:clrMapOvr>
  <p:transition advTm="57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10600" cy="6705600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2.4.2.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Disadvantages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unitary state Structure 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0922600"/>
              </p:ext>
            </p:extLst>
          </p:nvPr>
        </p:nvGraphicFramePr>
        <p:xfrm>
          <a:off x="76200" y="762000"/>
          <a:ext cx="9067799" cy="701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648199"/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Advantages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Unitary State Structure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Disadvantages of Unitary State Structure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588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Uniformity of decisions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Uniformity of laws, rules and policies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Conflict of jurisdiction is easily avoidable or manageable</a:t>
                      </a: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Power organization in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unitarism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is relatively simple</a:t>
                      </a: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A unitary state structure is suited for as small country with a homogeneous population. i.e.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uni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-lingual,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-national  state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Effective administration may be difficult;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Doesn’t encourage participation at the grass root levels;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Not effective in managing cultural diversities;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Inter-regional competition may not be encouraged;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Due to centralization of power at the center there may be misuse of power… etc.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3109679"/>
      </p:ext>
    </p:extLst>
  </p:cSld>
  <p:clrMapOvr>
    <a:masterClrMapping/>
  </p:clrMapOvr>
  <p:transition advTm="32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10600" cy="6705600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2.4.2.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Disadvantages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Federal state Structure 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0922600"/>
              </p:ext>
            </p:extLst>
          </p:nvPr>
        </p:nvGraphicFramePr>
        <p:xfrm>
          <a:off x="76200" y="762000"/>
          <a:ext cx="9067799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4419599"/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Advantages of Federal State Structure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Disadvantages of Federal State Structure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588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Its ability to manage diversity, Flexibility i.e. Local autonomy</a:t>
                      </a: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Recognizes local interests and differences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i.e.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Citizen participation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Prevents secession (usually)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Check federal government power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Managing large country, Innovation </a:t>
                      </a: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Promotes positive competition among jurisdictions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Conflict of jurisdiction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Policies are not uniform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Harmful spillover effects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It can make for weak parties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Can lead to a parochial Congress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Weakened nationalism </a:t>
                      </a:r>
                    </a:p>
                    <a:p>
                      <a:pPr marL="342900" indent="-342900">
                        <a:buFont typeface="Wingdings" pitchFamily="2" charset="2"/>
                        <a:buNone/>
                      </a:pP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3109679"/>
      </p:ext>
    </p:extLst>
  </p:cSld>
  <p:clrMapOvr>
    <a:masterClrMapping/>
  </p:clrMapOvr>
  <p:transition advTm="32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2.4.4.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Division of Power in Federal  State Structure </a:t>
            </a:r>
          </a:p>
          <a:p>
            <a:pPr marL="1771650" lvl="3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Exclusive power</a:t>
            </a:r>
          </a:p>
          <a:p>
            <a:pPr marL="1771650" lvl="3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Concurrent power</a:t>
            </a:r>
          </a:p>
          <a:p>
            <a:pPr marL="1771650" lvl="3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Residual power</a:t>
            </a:r>
            <a:endParaRPr lang="en-US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635020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3200" b="1" dirty="0" smtClean="0">
              <a:latin typeface="Times New Roman"/>
              <a:ea typeface="Times New Roman"/>
              <a:cs typeface="Times New Roman"/>
            </a:endParaRPr>
          </a:p>
          <a:p>
            <a:pPr marL="1257300" lvl="3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3200" dirty="0" smtClean="0"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3384512"/>
              </p:ext>
            </p:extLst>
          </p:nvPr>
        </p:nvGraphicFramePr>
        <p:xfrm>
          <a:off x="22538" y="163707"/>
          <a:ext cx="9121462" cy="6758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062"/>
                <a:gridCol w="3657600"/>
                <a:gridCol w="1828800"/>
              </a:tblGrid>
              <a:tr h="369693">
                <a:tc gridSpan="2"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Exclusive power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Concurrent (shared)</a:t>
                      </a:r>
                      <a:endParaRPr lang="en-US" sz="2100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06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Federal Government</a:t>
                      </a:r>
                      <a:r>
                        <a:rPr lang="en-US" sz="21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(Art51)</a:t>
                      </a:r>
                      <a:endParaRPr lang="en-US" sz="2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Regional Government (Art52)</a:t>
                      </a:r>
                      <a:endParaRPr lang="en-US" sz="2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10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shall establish and administer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national defense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and  a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federal police force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Administer the </a:t>
                      </a:r>
                      <a:r>
                        <a:rPr kumimoji="0" lang="en-US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National Bank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print and borrow money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formulate and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implement foreign policy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administrate and regulate of air, rail, waterways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sea transport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</a:t>
                      </a:r>
                      <a:r>
                        <a:rPr kumimoji="0" lang="en-US" sz="2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major roads linking two or more States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as well as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 postal and telecommunication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services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negotiate and ratify international agreements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enact and execute the </a:t>
                      </a:r>
                      <a:r>
                        <a:rPr kumimoji="0" lang="en-US" sz="2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state constitution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and other laws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formulate and execute economic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social and development policies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strategies and plans of the State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establish and administer a state police force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enact and enforce laws on the State civil </a:t>
                      </a:r>
                      <a:r>
                        <a:rPr kumimoji="0" lang="en-US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service and their condition of work; like educational; health, pure water supply, road construction, expansion of electric service etc.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levy and collect tax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 the security of the state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Cultural development </a:t>
                      </a:r>
                      <a:endParaRPr kumimoji="0" lang="en-US" sz="2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Sports development </a:t>
                      </a:r>
                      <a:endParaRPr kumimoji="0" lang="en-US" sz="2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Environmental protection</a:t>
                      </a: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Tourism</a:t>
                      </a:r>
                      <a:endParaRPr kumimoji="0" lang="en-US" sz="2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4044396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. Definition and 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of Society</a:t>
            </a:r>
            <a:br>
              <a:rPr lang="en-GB" sz="3200" b="1" dirty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248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term society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derived from a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Latin word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socius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Socius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means :-</a:t>
            </a:r>
          </a:p>
          <a:p>
            <a:pPr lvl="2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association, togetherness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living in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group,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life.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2. 1.1.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Elements of Society</a:t>
            </a:r>
          </a:p>
          <a:p>
            <a:pPr marL="571500" lvl="0" indent="-571500" algn="just">
              <a:buAutoNum type="romanL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Common Geographical area/defined territory</a:t>
            </a:r>
          </a:p>
          <a:p>
            <a:pPr marL="571500" lvl="0" indent="-571500" algn="just"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society is usually a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relatively large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grouping of people in terms of size.</a:t>
            </a:r>
          </a:p>
          <a:p>
            <a:pPr marL="571500" lvl="0" indent="-571500" algn="just">
              <a:buAutoNum type="romanL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Common Culture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language, identity, </a:t>
            </a:r>
          </a:p>
          <a:p>
            <a:pPr marL="571500" lvl="0" indent="-571500" algn="just"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the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feeling of identity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belongingness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lvl="0" indent="-571500" algn="just"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society 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autonomou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independent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974967"/>
      </p:ext>
    </p:extLst>
  </p:cSld>
  <p:clrMapOvr>
    <a:masterClrMapping/>
  </p:clrMapOvr>
  <p:transition advTm="79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1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Residual </a:t>
            </a:r>
            <a:r>
              <a:rPr lang="en-US" sz="31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power:</a:t>
            </a:r>
            <a:r>
              <a:rPr lang="en-US" sz="31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power that is left to the regional governments, except India</a:t>
            </a:r>
            <a:r>
              <a:rPr lang="en-US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3.5.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b="1" u="sng" dirty="0" err="1" smtClean="0">
                <a:latin typeface="Times New Roman" pitchFamily="18" charset="0"/>
                <a:cs typeface="Times New Roman" pitchFamily="18" charset="0"/>
              </a:rPr>
              <a:t>Confederalism</a:t>
            </a:r>
            <a:endParaRPr lang="en-US" sz="3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Voluntary association of </a:t>
            </a:r>
            <a: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  <a:t>independent states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altLang="en-US" sz="3100" b="1" dirty="0" smtClean="0">
                <a:latin typeface="Times New Roman" pitchFamily="18" charset="0"/>
                <a:cs typeface="Times New Roman" pitchFamily="18" charset="0"/>
              </a:rPr>
              <a:t>States are sovereign</a:t>
            </a:r>
          </a:p>
          <a:p>
            <a:pPr marL="342900" lvl="1" indent="-342900"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Central government is </a:t>
            </a:r>
            <a: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  <a:t>weak but state governments are strong.</a:t>
            </a:r>
          </a:p>
          <a:p>
            <a:pPr marL="342900" lvl="1" indent="-342900"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100" b="1" u="sng" dirty="0" smtClean="0">
                <a:latin typeface="Times New Roman" pitchFamily="18" charset="0"/>
                <a:cs typeface="Times New Roman" pitchFamily="18" charset="0"/>
              </a:rPr>
              <a:t>loose alliances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of countries.</a:t>
            </a:r>
          </a:p>
          <a:p>
            <a:pPr marL="342900" lvl="1" indent="-342900"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Withdraw from the </a:t>
            </a:r>
            <a:r>
              <a:rPr lang="en-US" sz="31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confederation at any time is possible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It established for </a:t>
            </a: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common purpose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Confederalism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is more observable in regional, continental and global organizations. </a:t>
            </a:r>
          </a:p>
          <a:p>
            <a:pPr algn="just">
              <a:lnSpc>
                <a:spcPct val="150000"/>
              </a:lnSpc>
              <a:buNone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ea typeface="Times New Roman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b="1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411146700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Government 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Definition and Functions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government is the </a:t>
            </a:r>
            <a:r>
              <a:rPr lang="en-US" sz="24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organization, machinery or agency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through which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political unit exercises its authority, controls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administers public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policy, and directs and controls the actions of its members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citizens.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Functions of Government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:-</a:t>
            </a:r>
            <a:endParaRPr lang="en-US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742950" indent="-742950" algn="just">
              <a:buAutoNum type="arabicPeriod"/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Maintenance of law and order in society</a:t>
            </a:r>
          </a:p>
          <a:p>
            <a:pPr marL="742950" indent="-74295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Protection the security of citizens and territory from internal and external threats.</a:t>
            </a:r>
          </a:p>
          <a:p>
            <a:pPr marL="742950" indent="-742950" algn="just">
              <a:buAutoNum type="arabicPeriod"/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Providing and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istribution of resources Or Good and Services to the citizens of the state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n-US" sz="2400" dirty="0" smtClean="0">
                <a:latin typeface="Times New Roman"/>
              </a:rPr>
              <a:t>Administration </a:t>
            </a:r>
            <a:r>
              <a:rPr lang="en-US" sz="2400" dirty="0">
                <a:latin typeface="Times New Roman"/>
              </a:rPr>
              <a:t>of justice and conflict resolution between the government </a:t>
            </a:r>
            <a:r>
              <a:rPr lang="en-US" sz="2400" dirty="0" smtClean="0">
                <a:latin typeface="Times New Roman"/>
              </a:rPr>
              <a:t>and the </a:t>
            </a:r>
            <a:r>
              <a:rPr lang="en-US" sz="2400" dirty="0">
                <a:latin typeface="Times New Roman"/>
              </a:rPr>
              <a:t>citizens on the one hand, and amongst the citizens on the </a:t>
            </a:r>
            <a:r>
              <a:rPr lang="en-US" sz="2400" dirty="0" smtClean="0">
                <a:latin typeface="Times New Roman"/>
              </a:rPr>
              <a:t>other.</a:t>
            </a:r>
            <a:endParaRPr lang="en-US" sz="2400" dirty="0" smtClean="0"/>
          </a:p>
          <a:p>
            <a:pPr algn="just">
              <a:lnSpc>
                <a:spcPct val="12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83335821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81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Organs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Government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refers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branches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government. These are:</a:t>
            </a:r>
          </a:p>
          <a:p>
            <a:pPr marL="3143250" lvl="6" indent="-514350" algn="just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Legislature</a:t>
            </a:r>
          </a:p>
          <a:p>
            <a:pPr marL="3143250" lvl="6" indent="-514350" algn="just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Executive</a:t>
            </a:r>
          </a:p>
          <a:p>
            <a:pPr marL="3143250" lvl="6" indent="-514350" algn="just">
              <a:lnSpc>
                <a:spcPct val="150000"/>
              </a:lnSpc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Judiciary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What is the functions of Legislative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Executive and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Judiciary?</a:t>
            </a:r>
            <a:endParaRPr 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28900" lvl="6" indent="0" algn="just">
              <a:lnSpc>
                <a:spcPct val="150000"/>
              </a:lnSpc>
              <a:buNone/>
            </a:pPr>
            <a:endParaRPr lang="en-US" sz="3200" dirty="0" smtClean="0"/>
          </a:p>
          <a:p>
            <a:pPr marL="2628900" lvl="6" indent="0" algn="just">
              <a:lnSpc>
                <a:spcPct val="150000"/>
              </a:lnSpc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95113106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3389926"/>
              </p:ext>
            </p:extLst>
          </p:nvPr>
        </p:nvGraphicFramePr>
        <p:xfrm>
          <a:off x="76200" y="76200"/>
          <a:ext cx="8915400" cy="696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2667000"/>
                <a:gridCol w="3048000"/>
              </a:tblGrid>
              <a:tr h="535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Legislative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Executive 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Judiciary </a:t>
                      </a:r>
                      <a:endParaRPr lang="en-US" sz="2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5450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Formulate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law</a:t>
                      </a:r>
                      <a:endParaRPr lang="en-US" sz="2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Propose constitutional amendments, ratify treaties</a:t>
                      </a:r>
                      <a:endParaRPr kumimoji="0" lang="en-US" sz="2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Control tax (revenues)  or </a:t>
                      </a:r>
                      <a:r>
                        <a:rPr kumimoji="0" lang="en-US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approve  the budget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Act as check </a:t>
                      </a: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and </a:t>
                      </a:r>
                      <a:r>
                        <a:rPr kumimoji="0" lang="en-US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balance </a:t>
                      </a: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on the other branches of government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Hear public grievances.</a:t>
                      </a:r>
                      <a:endParaRPr kumimoji="0" lang="en-US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Enforce &amp; administer the law made by HPR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Collect taxes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provide social services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Control of military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forces and Conduct of foreign relations.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MT"/>
                          <a:cs typeface="Times New Roman" pitchFamily="18" charset="0"/>
                        </a:rPr>
                        <a:t>Maintaining peace and order;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defending country from enemy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Interpret law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</a:t>
                      </a:r>
                      <a:r>
                        <a:rPr kumimoji="0" lang="en-US" sz="2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detached from politics </a:t>
                      </a: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and act in </a:t>
                      </a:r>
                      <a:r>
                        <a:rPr kumimoji="0" lang="en-US" sz="2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neutral manner.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They are a </a:t>
                      </a:r>
                      <a:r>
                        <a:rPr kumimoji="0" lang="en-US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guardian</a:t>
                      </a: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defender</a:t>
                      </a: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</a:t>
                      </a:r>
                      <a:r>
                        <a:rPr kumimoji="0" lang="en-US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safeguard</a:t>
                      </a: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for individual rights protection. i.e. It is expected to render </a:t>
                      </a:r>
                      <a:r>
                        <a:rPr kumimoji="0" lang="en-US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impartial decisions</a:t>
                      </a:r>
                      <a:r>
                        <a:rPr kumimoji="0" lang="en-US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4341282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705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1894205" algn="l"/>
              </a:tabLst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 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 3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Systems and Types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government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tabLst>
                <a:tab pos="189420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overnment may classify democratic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non-democratic  or unlimited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non-constitutional governments.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tabLst>
                <a:tab pos="189420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haw to come to power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to rule the society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types of government divided in to Democratic and undemocratic one.</a:t>
            </a:r>
          </a:p>
        </p:txBody>
      </p:sp>
    </p:spTree>
    <p:extLst>
      <p:ext uri="{BB962C8B-B14F-4D97-AF65-F5344CB8AC3E}">
        <p14:creationId xmlns:p14="http://schemas.microsoft.com/office/powerpoint/2010/main" xmlns="" val="144870286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9526327"/>
              </p:ext>
            </p:extLst>
          </p:nvPr>
        </p:nvGraphicFramePr>
        <p:xfrm>
          <a:off x="228600" y="441960"/>
          <a:ext cx="87630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Democratic 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Undemocratic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Presidential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Authoritarian, 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Parliamentary 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Totalitarian,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Hybrid</a:t>
                      </a:r>
                      <a:endParaRPr lang="en-US" sz="3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Dictatorship,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Military, Tyranny</a:t>
                      </a:r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Aristocracy, 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Monarchy, 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oligarchy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Feudalist 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684462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3246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tabLst>
                <a:tab pos="1894205" algn="l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Based on the relationship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existing between the 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legislative and executive branches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democratic types of government classify in to </a:t>
            </a:r>
            <a:r>
              <a:rPr lang="en-US" sz="36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three.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tabLst>
                <a:tab pos="1894205" algn="l"/>
              </a:tabLst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principle Judiciary should be neutral in all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systems. </a:t>
            </a:r>
          </a:p>
          <a:p>
            <a:pPr lvl="7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arliamentary,</a:t>
            </a:r>
          </a:p>
          <a:p>
            <a:pPr lvl="7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residential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lvl="7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Hybrid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To identify the differences between parliamentary, presidential and hybrid see this Website:  https://slideplayer.com/slide/4317250/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0" lvl="7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894205" algn="l"/>
              </a:tabLst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575528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763000" cy="6477000"/>
          </a:xfrm>
        </p:spPr>
        <p:txBody>
          <a:bodyPr>
            <a:normAutofit/>
          </a:bodyPr>
          <a:lstStyle/>
          <a:p>
            <a:pPr marL="845820" lvl="1" indent="-57150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Election in Presidential and Parliamentary System </a:t>
            </a:r>
          </a:p>
          <a:p>
            <a:pPr marL="845820" lvl="1" indent="-571500"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06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325" y="685800"/>
            <a:ext cx="89566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12575528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894205" algn="l"/>
              </a:tabLst>
            </a:pPr>
            <a:endParaRPr lang="en-US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8190692"/>
              </p:ext>
            </p:extLst>
          </p:nvPr>
        </p:nvGraphicFramePr>
        <p:xfrm>
          <a:off x="154546" y="-30479"/>
          <a:ext cx="8991600" cy="667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3045854"/>
                <a:gridCol w="3278746"/>
              </a:tblGrid>
              <a:tr h="45719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Based on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Presidential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Parliamentary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Relationship between Executive and Legislative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Clear 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Separation of power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Fusion of Power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Head of State /Government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Same Person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9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Different Persons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Term of Office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Fixed (Predictable)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9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 Predicatable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Cabinet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From outside Legislature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9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Either from Legislators or outside of them</a:t>
                      </a:r>
                    </a:p>
                  </a:txBody>
                  <a:tcPr/>
                </a:tc>
              </a:tr>
              <a:tr h="792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Executive’s Question Period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Irregular (primarily responsible to the people)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9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Regular (primarily responsible to parliament)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Government Coalitions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 Likely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9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More Likely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Election of Chief-Executive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Direct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9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Indirect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Legislation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More Gridlock, More Independence from Party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39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Easier to pass Legislation, Party control more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isciplined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Removal</a:t>
                      </a:r>
                      <a:r>
                        <a:rPr lang="en-US" sz="2000" b="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From Power</a:t>
                      </a:r>
                      <a:endParaRPr lang="en-US" sz="2000" b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Impeachment 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Vote of no confidence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6679606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477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1894205" algn="l"/>
              </a:tabLst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Semi-presidential/Hybrid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smtClean="0">
                <a:hlinkClick r:id="rId3"/>
              </a:rPr>
              <a:t>https://www.slideshare.net/jamaity_tn/systems-of-government-semipresidential-models </a:t>
            </a:r>
            <a:endParaRPr lang="en-US" sz="26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an alternation between presidential and parliamentarian phases which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solves both executive-legislative dead lock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presidential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legislature’s uncritical support of government in parliamentarianism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Separation of power in hybrid system is </a:t>
            </a:r>
            <a:r>
              <a:rPr lang="en-US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as clear as presidential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as fused as parliamentary. </a:t>
            </a:r>
            <a:endPara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  <a:tabLst>
                <a:tab pos="1894205" algn="l"/>
              </a:tabLst>
            </a:pPr>
            <a:endParaRPr lang="en-US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endParaRPr lang="en-US" b="1" u="sng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712762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781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.2. 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Defining and Understanding of State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.2.1. 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Conceptual Discourses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significant that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though some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sort of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political organizations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has existed since ancient times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Greek city-states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the Roman empire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yet the concept of the ‘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’ as such is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comparatively modern.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the product of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sixteenth century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although it existed in some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crude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long before 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Nicole Machiavelli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imparted it a scientific meaning.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Greeks used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‘Polis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City-State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The Romans used the term ‘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Civiles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’ to designate a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politic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r>
              <a:rPr lang="en-US" sz="2600" dirty="0">
                <a:latin typeface="Times New Roman"/>
                <a:ea typeface="Calibri"/>
                <a:cs typeface="Times New Roman"/>
              </a:rPr>
              <a:t>It is politically organized </a:t>
            </a:r>
            <a:r>
              <a:rPr lang="en-US" sz="2600" dirty="0" smtClean="0">
                <a:latin typeface="Times New Roman"/>
                <a:ea typeface="Calibri"/>
                <a:cs typeface="Times New Roman"/>
              </a:rPr>
              <a:t>society</a:t>
            </a:r>
            <a:r>
              <a:rPr lang="en-US" sz="2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r>
              <a:rPr lang="en-US" sz="2600" dirty="0" smtClean="0">
                <a:latin typeface="Times New Roman"/>
                <a:ea typeface="Calibri"/>
              </a:rPr>
              <a:t>Different </a:t>
            </a:r>
            <a:r>
              <a:rPr lang="en-US" sz="2600" dirty="0">
                <a:latin typeface="Times New Roman"/>
                <a:ea typeface="Calibri"/>
              </a:rPr>
              <a:t>political philosophers define state differently.  Some of </a:t>
            </a:r>
            <a:r>
              <a:rPr lang="en-US" sz="2600" dirty="0" smtClean="0">
                <a:latin typeface="Times New Roman"/>
                <a:ea typeface="Calibri"/>
              </a:rPr>
              <a:t>these  Definitions are as </a:t>
            </a:r>
            <a:r>
              <a:rPr lang="en-US" sz="2600" dirty="0">
                <a:latin typeface="Times New Roman"/>
                <a:ea typeface="Calibri"/>
              </a:rPr>
              <a:t>follows:</a:t>
            </a:r>
            <a:endParaRPr lang="en-US" sz="26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359373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477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tabLst>
                <a:tab pos="1894205" algn="l"/>
              </a:tabLst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Features of the Semi-Presidential System:-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r>
              <a:rPr lang="en-US" dirty="0" smtClean="0"/>
              <a:t>A </a:t>
            </a:r>
            <a:r>
              <a:rPr lang="en-US" b="1" dirty="0" smtClean="0"/>
              <a:t>semi-presidential system,</a:t>
            </a:r>
            <a:r>
              <a:rPr lang="en-US" dirty="0" smtClean="0"/>
              <a:t> or </a:t>
            </a:r>
            <a:r>
              <a:rPr lang="en-US" b="1" dirty="0" smtClean="0"/>
              <a:t>dual executive system,</a:t>
            </a:r>
            <a:r>
              <a:rPr lang="en-US" dirty="0" smtClean="0"/>
              <a:t> is a </a:t>
            </a:r>
            <a:r>
              <a:rPr lang="en-US" u="sng" smtClean="0">
                <a:hlinkClick r:id="rId3" tooltip="System of government"/>
              </a:rPr>
              <a:t>system of </a:t>
            </a:r>
            <a:r>
              <a:rPr lang="en-US" u="sng" dirty="0" smtClean="0">
                <a:hlinkClick r:id="rId3" tooltip="System of government"/>
              </a:rPr>
              <a:t>government</a:t>
            </a:r>
            <a:r>
              <a:rPr lang="en-US" dirty="0" smtClean="0"/>
              <a:t> in which a </a:t>
            </a:r>
            <a:r>
              <a:rPr lang="en-US" dirty="0" smtClean="0">
                <a:hlinkClick r:id="rId4" tooltip="President (government title)"/>
              </a:rPr>
              <a:t>president</a:t>
            </a:r>
            <a:r>
              <a:rPr lang="en-US" dirty="0" smtClean="0"/>
              <a:t> exists alongside a </a:t>
            </a:r>
            <a:r>
              <a:rPr lang="en-US" dirty="0" smtClean="0">
                <a:hlinkClick r:id="rId5" tooltip="Prime minister"/>
              </a:rPr>
              <a:t>prime minister</a:t>
            </a:r>
            <a:r>
              <a:rPr lang="en-US" dirty="0" smtClean="0"/>
              <a:t> and a </a:t>
            </a:r>
            <a:r>
              <a:rPr lang="en-US" dirty="0" smtClean="0">
                <a:hlinkClick r:id="rId6" tooltip="Cabinet (government)"/>
              </a:rPr>
              <a:t>cabinet</a:t>
            </a:r>
            <a:r>
              <a:rPr lang="en-US" dirty="0" smtClean="0"/>
              <a:t>, with the latter two responding to the legislature of the </a:t>
            </a:r>
            <a:r>
              <a:rPr lang="en-US" dirty="0" smtClean="0">
                <a:hlinkClick r:id="rId7" tooltip="State (polity)"/>
              </a:rPr>
              <a:t>state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1894205" algn="l"/>
              </a:tabLst>
            </a:pPr>
            <a:r>
              <a:rPr lang="en-US" dirty="0" smtClean="0"/>
              <a:t>It differs from a </a:t>
            </a:r>
            <a:r>
              <a:rPr lang="en-US" b="1" dirty="0" smtClean="0">
                <a:solidFill>
                  <a:srgbClr val="FF0000"/>
                </a:solidFill>
              </a:rPr>
              <a:t>parliamentary system</a:t>
            </a:r>
            <a:r>
              <a:rPr lang="en-US" dirty="0" smtClean="0"/>
              <a:t> in that it has a popularly elected </a:t>
            </a:r>
            <a:r>
              <a:rPr lang="en-US" dirty="0" smtClean="0">
                <a:hlinkClick r:id="rId8" tooltip="Head of state"/>
              </a:rPr>
              <a:t>head of state</a:t>
            </a:r>
            <a:r>
              <a:rPr lang="en-US" dirty="0" smtClean="0"/>
              <a:t> who is more than a ceremonial figurehead, and from the </a:t>
            </a:r>
            <a:r>
              <a:rPr lang="en-US" dirty="0" smtClean="0">
                <a:hlinkClick r:id="rId9" tooltip="Presidential system"/>
              </a:rPr>
              <a:t>presidential system</a:t>
            </a:r>
            <a:r>
              <a:rPr lang="en-US" dirty="0" smtClean="0"/>
              <a:t> in that the </a:t>
            </a:r>
            <a:r>
              <a:rPr lang="en-US" dirty="0" smtClean="0">
                <a:hlinkClick r:id="rId6" tooltip="Cabinet (government)"/>
              </a:rPr>
              <a:t>cabinet</a:t>
            </a:r>
            <a:r>
              <a:rPr lang="en-US" dirty="0" smtClean="0"/>
              <a:t>, although named by the president, responds to the </a:t>
            </a:r>
            <a:r>
              <a:rPr lang="en-US" dirty="0" smtClean="0">
                <a:hlinkClick r:id="rId10" tooltip="Legislature"/>
              </a:rPr>
              <a:t>legislature</a:t>
            </a:r>
            <a:r>
              <a:rPr lang="en-US" dirty="0" smtClean="0"/>
              <a:t>, which may force the cabinet to resign through a </a:t>
            </a:r>
            <a:r>
              <a:rPr lang="en-US" dirty="0" smtClean="0">
                <a:hlinkClick r:id="rId11" tooltip="Motion of no confidence"/>
              </a:rPr>
              <a:t>motion of no confidence</a:t>
            </a:r>
            <a:r>
              <a:rPr lang="en-US" dirty="0" smtClean="0"/>
              <a:t>.</a:t>
            </a:r>
            <a:endParaRPr lang="en-US" u="sng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712762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6214395"/>
              </p:ext>
            </p:extLst>
          </p:nvPr>
        </p:nvGraphicFramePr>
        <p:xfrm>
          <a:off x="228600" y="762000"/>
          <a:ext cx="86868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4724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State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Government</a:t>
                      </a:r>
                    </a:p>
                  </a:txBody>
                  <a:tcPr/>
                </a:tc>
              </a:tr>
              <a:tr h="453156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State is wide</a:t>
                      </a:r>
                      <a:endParaRPr lang="en-US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Government is smaller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Abstract </a:t>
                      </a:r>
                      <a:endParaRPr lang="en-US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Practical &amp; concrete organization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State continue to exist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Temporary/ it changes frequently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605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state is a composition of all citizen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All of the citizens are not members of government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Membership to the state is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compulsory 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Membership to the government is an </a:t>
                      </a:r>
                      <a:r>
                        <a:rPr lang="en-US" sz="28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optional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matter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Are not of various kinds 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Various kinds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-4294" y="0"/>
            <a:ext cx="9148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.8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Difference between State and Government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202978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Class Activities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Discuss what is </a:t>
            </a:r>
            <a:r>
              <a:rPr lang="en-US" sz="2400" smtClean="0">
                <a:solidFill>
                  <a:srgbClr val="000000"/>
                </a:solidFill>
                <a:latin typeface="Times New Roman"/>
                <a:cs typeface="Times New Roman"/>
              </a:rPr>
              <a:t>state </a:t>
            </a:r>
            <a:r>
              <a:rPr lang="en-US" sz="2400" smtClean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2400" smtClean="0">
                <a:solidFill>
                  <a:srgbClr val="000000"/>
                </a:solidFill>
                <a:latin typeface="Times New Roman"/>
                <a:cs typeface="Times New Roman"/>
              </a:rPr>
              <a:t>,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its historical development  and the elements of state </a:t>
            </a:r>
            <a:endParaRPr lang="en-US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Discus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differences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between society and state </a:t>
            </a:r>
            <a:endParaRPr lang="en-US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Describe the difference between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unitary, federal and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confederal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state structure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Discuss the division of power in federal state structure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Define what government means and identify organs of government and its functions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Describes the different systems of government and identify the main differences between parliamentary and presidential  system of government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List the differences between state and government?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72191113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420465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7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Aristotle</a:t>
            </a: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define state as“ a 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union of families and villages </a:t>
            </a: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having for its end a perfect and self sufficing life”.</a:t>
            </a:r>
          </a:p>
          <a:p>
            <a:pPr marL="514350" indent="-514350" algn="just">
              <a:buAutoNum type="arabicPeriod"/>
            </a:pPr>
            <a:r>
              <a:rPr lang="en-US" sz="27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Woodrow Wilson </a:t>
            </a: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defines it as “</a:t>
            </a:r>
            <a:r>
              <a:rPr lang="en-US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people organized for law within a definite territory</a:t>
            </a: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514350" indent="-514350" algn="just">
              <a:buAutoNum type="arabicPeriod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Garner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is  A</a:t>
            </a:r>
            <a:r>
              <a:rPr lang="en-US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“Community of persons more or less numerous permanently occupying a definite portion of territory, independent or nearly so of external control and having an organized government to which the great body of inhabitants render habitual obedience”.</a:t>
            </a:r>
          </a:p>
          <a:p>
            <a:pPr marL="514350" indent="-514350" algn="just">
              <a:buAutoNum type="arabicPeriod"/>
            </a:pP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7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Laski</a:t>
            </a: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State is “ territorial  society divided into government and subjects who relations are determined by the exercise of the supreme coercive power”</a:t>
            </a:r>
          </a:p>
          <a:p>
            <a:pPr marL="514350" indent="-514350" algn="just">
              <a:buAutoNum type="arabicPeriod"/>
            </a:pP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social contract Theorists like,  </a:t>
            </a:r>
            <a:r>
              <a:rPr lang="en-US" sz="27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Hobbes, Locke and Rousseau</a:t>
            </a: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state is the result of </a:t>
            </a:r>
            <a:r>
              <a:rPr lang="en-US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purposeful creation by the peoples for their convenience and utility</a:t>
            </a: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78359373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2523150"/>
              </p:ext>
            </p:extLst>
          </p:nvPr>
        </p:nvGraphicFramePr>
        <p:xfrm>
          <a:off x="0" y="1600200"/>
          <a:ext cx="8991600" cy="558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0"/>
            <a:ext cx="815340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Major Elements of State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3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Pillars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 of the modern state are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293013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629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endParaRPr lang="en-US" sz="30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State  is </a:t>
            </a:r>
            <a:r>
              <a:rPr lang="en-US" sz="30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 create without peoples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question is </a:t>
            </a:r>
            <a:r>
              <a:rPr lang="en-US" sz="3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much people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constitute state?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Size (It cannot be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fixed) i.e. There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 standard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regard to the number of people in a state. </a:t>
            </a:r>
            <a:endParaRPr lang="en-US" sz="3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0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Sovereignty</a:t>
            </a:r>
            <a:endParaRPr lang="en-US" sz="30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supreme power/authority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State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any decision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regarding with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matters of the country.</a:t>
            </a:r>
          </a:p>
          <a:p>
            <a:pPr marL="0" lvl="0" indent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internal supremacy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external independence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free to make its own foreign policy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decision without any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external pressure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sz="2800" dirty="0" smtClean="0"/>
          </a:p>
          <a:p>
            <a:pPr marL="0" lv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19654584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6294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Territory</a:t>
            </a:r>
            <a:endParaRPr lang="en-US" sz="28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SzPts val="1400"/>
              <a:buFont typeface="Wingdings" pitchFamily="2" charset="2"/>
              <a:buChar char="ü"/>
              <a:tabLst>
                <a:tab pos="2159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There can be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no state without a fixed territory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</a:p>
          <a:p>
            <a:pPr lvl="0" algn="just">
              <a:spcBef>
                <a:spcPts val="0"/>
              </a:spcBef>
              <a:buSzPts val="1400"/>
              <a:buFont typeface="Wingdings" pitchFamily="2" charset="2"/>
              <a:buChar char="ü"/>
              <a:tabLst>
                <a:tab pos="2159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People need territory to live and organize themselves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socially and politically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">
              <a:spcBef>
                <a:spcPts val="0"/>
              </a:spcBef>
              <a:buSzPts val="1400"/>
              <a:buFont typeface="Wingdings" pitchFamily="2" charset="2"/>
              <a:buChar char="ü"/>
              <a:tabLst>
                <a:tab pos="2159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Territory is necessary for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citizenship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">
              <a:spcBef>
                <a:spcPts val="0"/>
              </a:spcBef>
              <a:buSzPts val="1400"/>
              <a:buFont typeface="Wingdings" pitchFamily="2" charset="2"/>
              <a:buChar char="ü"/>
              <a:tabLst>
                <a:tab pos="2159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Territory of the state includes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land, water and air-space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">
              <a:spcBef>
                <a:spcPts val="0"/>
              </a:spcBef>
              <a:buSzPts val="1400"/>
              <a:buFont typeface="Wingdings" pitchFamily="2" charset="2"/>
              <a:buChar char="ü"/>
              <a:tabLst>
                <a:tab pos="215900" algn="l"/>
              </a:tabLst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size, location and shape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 a state 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do not put impact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for its survival, yet it may have an 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impact on its development and security.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</a:p>
          <a:p>
            <a:pPr lvl="0" algn="just">
              <a:spcBef>
                <a:spcPts val="0"/>
              </a:spcBef>
              <a:buFont typeface="Wingdings"/>
              <a:buChar char=""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It’s the </a:t>
            </a: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political organization</a:t>
            </a:r>
            <a:r>
              <a:rPr lang="en-US" sz="2800" b="1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 the state.</a:t>
            </a:r>
          </a:p>
          <a:p>
            <a:pPr lvl="0" algn="just">
              <a:spcBef>
                <a:spcPts val="0"/>
              </a:spcBef>
              <a:buFont typeface="Wingdings"/>
              <a:buChar char="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can be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 state without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government.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Font typeface="Wingdings"/>
              <a:buChar char=""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is the </a:t>
            </a:r>
            <a:r>
              <a:rPr lang="en-US" sz="2800" b="1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working agency 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 state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that responsible for the overall administrative affairs of the country.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sz="2600" dirty="0" smtClean="0"/>
          </a:p>
          <a:p>
            <a:pPr marL="0" lv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2970926235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629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Recognition:-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external acceptance of a newly emerging independent state by other states in the world is called </a:t>
            </a:r>
            <a:r>
              <a:rPr lang="en-US" sz="3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International recognition. </a:t>
            </a:r>
          </a:p>
          <a:p>
            <a:pPr lvl="0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Recognition is a 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political act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; to mean it depends on the interest of a recognizing state.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compulsory element.</a:t>
            </a:r>
          </a:p>
          <a:p>
            <a:pPr lvl="0"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State 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exist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without getting international recognition. </a:t>
            </a:r>
          </a:p>
          <a:p>
            <a:pPr lvl="0"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supplementary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element of the state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very important to be recognized, but it 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cannot determine the legal existence of a given state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this real world.</a:t>
            </a:r>
          </a:p>
          <a:p>
            <a:pPr lvl="0" algn="just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2264055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629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2.2.2.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Origin and  Historical Development of State</a:t>
            </a: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Genetic or Natural  or Evolutionary  Theory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State gradually and slowly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evolved out of earlier forms of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settled human communities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such as the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family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the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clan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and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tribe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Aristotle says “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 is the product of the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gradual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expansion of the family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”.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The </a:t>
            </a:r>
            <a:r>
              <a:rPr lang="en-US" sz="2800" b="1" dirty="0" smtClean="0"/>
              <a:t>first</a:t>
            </a:r>
            <a:r>
              <a:rPr lang="en-US" sz="2800" dirty="0" smtClean="0"/>
              <a:t> group of collective human life is the </a:t>
            </a:r>
            <a:r>
              <a:rPr lang="en-US" sz="2800" b="1" dirty="0" smtClean="0">
                <a:solidFill>
                  <a:srgbClr val="0070C0"/>
                </a:solidFill>
              </a:rPr>
              <a:t>family</a:t>
            </a:r>
            <a:r>
              <a:rPr lang="en-US" sz="2800" b="1" dirty="0" smtClean="0"/>
              <a:t> or the household</a:t>
            </a:r>
            <a:r>
              <a:rPr lang="en-US" sz="2800" dirty="0" smtClean="0"/>
              <a:t>, the </a:t>
            </a:r>
            <a:r>
              <a:rPr lang="en-US" sz="2800" b="1" dirty="0" smtClean="0"/>
              <a:t>last </a:t>
            </a:r>
            <a:r>
              <a:rPr lang="en-US" sz="2800" dirty="0" smtClean="0"/>
              <a:t>is the </a:t>
            </a:r>
            <a:r>
              <a:rPr lang="en-US" sz="2800" b="1" dirty="0" smtClean="0"/>
              <a:t>state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399750102"/>
              </p:ext>
            </p:extLst>
          </p:nvPr>
        </p:nvGraphicFramePr>
        <p:xfrm>
          <a:off x="609600" y="3810000"/>
          <a:ext cx="7543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3733004"/>
      </p:ext>
    </p:extLst>
  </p:cSld>
  <p:clrMapOvr>
    <a:masterClrMapping/>
  </p:clrMapOvr>
  <p:transition advTm="29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14895</TotalTime>
  <Words>2210</Words>
  <Application>Microsoft Office PowerPoint</Application>
  <PresentationFormat>On-screen Show (4:3)</PresentationFormat>
  <Paragraphs>352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   </vt:lpstr>
      <vt:lpstr>2.1. Definition and Characteristics of Society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Yalem</dc:creator>
  <cp:lastModifiedBy>efgh</cp:lastModifiedBy>
  <cp:revision>3212</cp:revision>
  <dcterms:created xsi:type="dcterms:W3CDTF">2006-08-16T00:00:00Z</dcterms:created>
  <dcterms:modified xsi:type="dcterms:W3CDTF">2022-07-13T02:06:58Z</dcterms:modified>
</cp:coreProperties>
</file>